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9" r:id="rId3"/>
    <p:sldId id="280" r:id="rId4"/>
    <p:sldId id="281" r:id="rId5"/>
    <p:sldId id="283" r:id="rId6"/>
    <p:sldId id="284" r:id="rId7"/>
    <p:sldId id="25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5" r:id="rId17"/>
    <p:sldId id="276" r:id="rId18"/>
    <p:sldId id="272" r:id="rId19"/>
    <p:sldId id="273" r:id="rId20"/>
    <p:sldId id="277" r:id="rId21"/>
    <p:sldId id="278" r:id="rId22"/>
    <p:sldId id="282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8344"/>
  </p:normalViewPr>
  <p:slideViewPr>
    <p:cSldViewPr snapToGrid="0" snapToObjects="1">
      <p:cViewPr>
        <p:scale>
          <a:sx n="80" d="100"/>
          <a:sy n="80" d="100"/>
        </p:scale>
        <p:origin x="126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30F78-D761-664E-B347-027C5E055712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F202E-EF68-854D-A934-447B2B25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6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10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3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88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1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8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4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04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05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32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07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4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48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8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7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7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31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9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3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97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202E-EF68-854D-A934-447B2B25BD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2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2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8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243D8EC-90B9-4277-BBE6-74AA4F3BA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5121"/>
            <a:ext cx="10515600" cy="600073"/>
          </a:xfrm>
          <a:ln>
            <a:noFill/>
          </a:ln>
        </p:spPr>
        <p:txBody>
          <a:bodyPr>
            <a:noAutofit/>
          </a:bodyPr>
          <a:lstStyle>
            <a:lvl1pPr algn="ctr">
              <a:defRPr sz="4000"/>
            </a:lvl1pPr>
          </a:lstStyle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F20B808-B62F-4D3B-9CF1-90372801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FE9A9-0117-4923-B926-3B9EFF089527}" type="datetime1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66D48DD8-6CEB-4014-8CF0-1805EBEC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86FDF89-1FA6-4134-B1C1-14DD6D63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52FB-B220-4ED9-9917-2FA0A6431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85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5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9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0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3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8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5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BE702-DAFE-2542-880E-B931D051F41D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A5583-F10A-AB4D-8009-AC8B32A9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0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usunlab.cn/" TargetMode="Externa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3" Type="http://schemas.openxmlformats.org/officeDocument/2006/relationships/image" Target="../media/image29.emf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tiff"/><Relationship Id="rId6" Type="http://schemas.openxmlformats.org/officeDocument/2006/relationships/image" Target="../media/image16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tiff"/><Relationship Id="rId6" Type="http://schemas.openxmlformats.org/officeDocument/2006/relationships/image" Target="../media/image16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tif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image" Target="../media/image20.emf"/><Relationship Id="rId13" Type="http://schemas.openxmlformats.org/officeDocument/2006/relationships/image" Target="../media/image25.emf"/><Relationship Id="rId14" Type="http://schemas.openxmlformats.org/officeDocument/2006/relationships/image" Target="../media/image26.emf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tiff"/><Relationship Id="rId6" Type="http://schemas.openxmlformats.org/officeDocument/2006/relationships/image" Target="../media/image16.emf"/><Relationship Id="rId7" Type="http://schemas.openxmlformats.org/officeDocument/2006/relationships/image" Target="../media/image19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99657"/>
            <a:ext cx="12192000" cy="19001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249" y="1479169"/>
            <a:ext cx="11285951" cy="1762876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OmniTrack</a:t>
            </a:r>
            <a:r>
              <a:rPr lang="en-US" sz="3600" b="1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: Orientation-aware RFID Tracking with Centimeter-level Accuracy</a:t>
            </a:r>
            <a:endParaRPr lang="en-US" sz="3600" b="1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02246"/>
            <a:ext cx="9144000" cy="431343"/>
          </a:xfrm>
        </p:spPr>
        <p:txBody>
          <a:bodyPr/>
          <a:lstStyle/>
          <a:p>
            <a:r>
              <a:rPr lang="en-US" altLang="zh-CN" b="1" u="sng" dirty="0" err="1" smtClean="0">
                <a:latin typeface="Arial" charset="0"/>
                <a:ea typeface="Arial" charset="0"/>
                <a:cs typeface="Arial" charset="0"/>
              </a:rPr>
              <a:t>Chengkun</a:t>
            </a:r>
            <a:r>
              <a:rPr lang="en-US" altLang="zh-CN" b="1" u="sng" dirty="0" smtClean="0">
                <a:latin typeface="Arial" charset="0"/>
                <a:ea typeface="Arial" charset="0"/>
                <a:cs typeface="Arial" charset="0"/>
              </a:rPr>
              <a:t> Jiang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, Yuan He, 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Xiaolong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 Zheng, 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Yunhao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 Liu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3999" y="4235407"/>
            <a:ext cx="9144000" cy="431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School of Software, Tsinghua University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3">
            <a:extLst>
              <a:ext uri="{FF2B5EF4-FFF2-40B4-BE49-F238E27FC236}">
                <a16:creationId xmlns="" xmlns:a16="http://schemas.microsoft.com/office/drawing/2014/main" id="{6B0EA520-B9CF-4953-AC3D-A53B90043960}"/>
              </a:ext>
            </a:extLst>
          </p:cNvPr>
          <p:cNvSpPr/>
          <p:nvPr/>
        </p:nvSpPr>
        <p:spPr>
          <a:xfrm>
            <a:off x="4739313" y="5660804"/>
            <a:ext cx="274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charset="0"/>
                <a:ea typeface="Arial" charset="0"/>
                <a:cs typeface="Arial" charset="0"/>
                <a:hlinkClick r:id="rId3"/>
              </a:rPr>
              <a:t>http://www.thusunlab.cn/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7" name="Picture 4" descr="tsinghua logo 的图像结果">
            <a:extLst>
              <a:ext uri="{FF2B5EF4-FFF2-40B4-BE49-F238E27FC236}">
                <a16:creationId xmlns="" xmlns:a16="http://schemas.microsoft.com/office/drawing/2014/main" id="{3755DEFB-1376-4E3F-B675-6F043398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49" y="469213"/>
            <a:ext cx="2095500" cy="6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4">
            <a:extLst>
              <a:ext uri="{FF2B5EF4-FFF2-40B4-BE49-F238E27FC236}">
                <a16:creationId xmlns="" xmlns:a16="http://schemas.microsoft.com/office/drawing/2014/main" id="{E01C7FE5-FBE7-4BA2-9AEF-ABB0E5EE1850}"/>
              </a:ext>
            </a:extLst>
          </p:cNvPr>
          <p:cNvSpPr txBox="1"/>
          <p:nvPr/>
        </p:nvSpPr>
        <p:spPr>
          <a:xfrm>
            <a:off x="3708999" y="5291472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ystem and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biquitous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etworking (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SUN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) Group 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88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Updating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017813" y="1974939"/>
            <a:ext cx="232229" cy="1132114"/>
          </a:xfrm>
          <a:prstGeom prst="roundRect">
            <a:avLst/>
          </a:prstGeom>
          <a:ln w="635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017813" y="4565739"/>
            <a:ext cx="232229" cy="1132114"/>
          </a:xfrm>
          <a:prstGeom prst="roundRect">
            <a:avLst/>
          </a:prstGeom>
          <a:ln w="635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6" idx="1"/>
          </p:cNvCxnSpPr>
          <p:nvPr/>
        </p:nvCxnSpPr>
        <p:spPr>
          <a:xfrm flipH="1">
            <a:off x="640442" y="2540996"/>
            <a:ext cx="377371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40441" y="5139053"/>
            <a:ext cx="377371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29126" y="2540996"/>
            <a:ext cx="0" cy="25908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26" y="1717929"/>
            <a:ext cx="495300" cy="419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26" y="5369467"/>
            <a:ext cx="495300" cy="419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108299">
            <a:off x="3088062" y="3219536"/>
            <a:ext cx="2013857" cy="96626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26" y="3602924"/>
            <a:ext cx="609600" cy="330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53065">
            <a:off x="4002589" y="2545924"/>
            <a:ext cx="2013857" cy="966261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6" idx="3"/>
          </p:cNvCxnSpPr>
          <p:nvPr/>
        </p:nvCxnSpPr>
        <p:spPr>
          <a:xfrm>
            <a:off x="1250042" y="2540996"/>
            <a:ext cx="3628868" cy="488058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250042" y="3029054"/>
            <a:ext cx="3628868" cy="2119020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4703771" y="3161748"/>
            <a:ext cx="290286" cy="121549"/>
          </a:xfrm>
          <a:custGeom>
            <a:avLst/>
            <a:gdLst>
              <a:gd name="connsiteX0" fmla="*/ 0 w 551543"/>
              <a:gd name="connsiteY0" fmla="*/ 0 h 310235"/>
              <a:gd name="connsiteX1" fmla="*/ 261257 w 551543"/>
              <a:gd name="connsiteY1" fmla="*/ 304800 h 310235"/>
              <a:gd name="connsiteX2" fmla="*/ 551543 w 551543"/>
              <a:gd name="connsiteY2" fmla="*/ 203200 h 3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543" h="310235">
                <a:moveTo>
                  <a:pt x="0" y="0"/>
                </a:moveTo>
                <a:cubicBezTo>
                  <a:pt x="84666" y="135466"/>
                  <a:pt x="169333" y="270933"/>
                  <a:pt x="261257" y="304800"/>
                </a:cubicBezTo>
                <a:cubicBezTo>
                  <a:pt x="353181" y="338667"/>
                  <a:pt x="551543" y="203200"/>
                  <a:pt x="551543" y="203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398061" y="2772784"/>
            <a:ext cx="319313" cy="202935"/>
          </a:xfrm>
          <a:custGeom>
            <a:avLst/>
            <a:gdLst>
              <a:gd name="connsiteX0" fmla="*/ 0 w 653142"/>
              <a:gd name="connsiteY0" fmla="*/ 611528 h 611528"/>
              <a:gd name="connsiteX1" fmla="*/ 116114 w 653142"/>
              <a:gd name="connsiteY1" fmla="*/ 30957 h 611528"/>
              <a:gd name="connsiteX2" fmla="*/ 653142 w 653142"/>
              <a:gd name="connsiteY2" fmla="*/ 74500 h 61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611528">
                <a:moveTo>
                  <a:pt x="0" y="611528"/>
                </a:moveTo>
                <a:cubicBezTo>
                  <a:pt x="3628" y="365995"/>
                  <a:pt x="7257" y="120462"/>
                  <a:pt x="116114" y="30957"/>
                </a:cubicBezTo>
                <a:cubicBezTo>
                  <a:pt x="224971" y="-58548"/>
                  <a:pt x="653142" y="74500"/>
                  <a:pt x="653142" y="745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472" y="2005797"/>
            <a:ext cx="1092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412" y="4744209"/>
            <a:ext cx="1092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9783" y="3562956"/>
            <a:ext cx="10668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1411" y="2171588"/>
            <a:ext cx="10668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4256" y="1934489"/>
            <a:ext cx="6093928" cy="646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4256" y="4487613"/>
            <a:ext cx="6093928" cy="646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4543" y="3601446"/>
            <a:ext cx="2628900" cy="46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202909" y="2618195"/>
                <a:ext cx="5341257" cy="5334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Phase difference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909" y="2618195"/>
                <a:ext cx="5341257" cy="533459"/>
              </a:xfrm>
              <a:prstGeom prst="rect">
                <a:avLst/>
              </a:prstGeom>
              <a:blipFill rotWithShape="0">
                <a:blip r:embed="rId14"/>
                <a:stretch>
                  <a:fillRect t="-8889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202909" y="5431123"/>
                <a:ext cx="5341257" cy="5334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Phase difference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909" y="5431123"/>
                <a:ext cx="5341257" cy="533459"/>
              </a:xfrm>
              <a:prstGeom prst="rect">
                <a:avLst/>
              </a:prstGeom>
              <a:blipFill rotWithShape="0">
                <a:blip r:embed="rId15"/>
                <a:stretch>
                  <a:fillRect t="-8989" b="-29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8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07091" y="6040334"/>
            <a:ext cx="11177817" cy="46166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We could have the distance difference from the tag to two antennas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Updating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017813" y="1974939"/>
            <a:ext cx="232229" cy="1132114"/>
          </a:xfrm>
          <a:prstGeom prst="roundRect">
            <a:avLst/>
          </a:prstGeom>
          <a:ln w="635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017813" y="4565739"/>
            <a:ext cx="232229" cy="1132114"/>
          </a:xfrm>
          <a:prstGeom prst="roundRect">
            <a:avLst/>
          </a:prstGeom>
          <a:ln w="635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6" idx="1"/>
          </p:cNvCxnSpPr>
          <p:nvPr/>
        </p:nvCxnSpPr>
        <p:spPr>
          <a:xfrm flipH="1">
            <a:off x="640442" y="2540996"/>
            <a:ext cx="377371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40441" y="5139053"/>
            <a:ext cx="377371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29126" y="2540996"/>
            <a:ext cx="0" cy="25908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26" y="1717929"/>
            <a:ext cx="495300" cy="419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26" y="5369467"/>
            <a:ext cx="495300" cy="419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108299">
            <a:off x="3088062" y="3219536"/>
            <a:ext cx="2013857" cy="96626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26" y="3602924"/>
            <a:ext cx="609600" cy="330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53065">
            <a:off x="4002589" y="2545924"/>
            <a:ext cx="2013857" cy="966261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6" idx="3"/>
          </p:cNvCxnSpPr>
          <p:nvPr/>
        </p:nvCxnSpPr>
        <p:spPr>
          <a:xfrm>
            <a:off x="1250042" y="2540996"/>
            <a:ext cx="3628868" cy="488058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250042" y="3029054"/>
            <a:ext cx="3628868" cy="2119020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4703771" y="3161748"/>
            <a:ext cx="290286" cy="121549"/>
          </a:xfrm>
          <a:custGeom>
            <a:avLst/>
            <a:gdLst>
              <a:gd name="connsiteX0" fmla="*/ 0 w 551543"/>
              <a:gd name="connsiteY0" fmla="*/ 0 h 310235"/>
              <a:gd name="connsiteX1" fmla="*/ 261257 w 551543"/>
              <a:gd name="connsiteY1" fmla="*/ 304800 h 310235"/>
              <a:gd name="connsiteX2" fmla="*/ 551543 w 551543"/>
              <a:gd name="connsiteY2" fmla="*/ 203200 h 3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543" h="310235">
                <a:moveTo>
                  <a:pt x="0" y="0"/>
                </a:moveTo>
                <a:cubicBezTo>
                  <a:pt x="84666" y="135466"/>
                  <a:pt x="169333" y="270933"/>
                  <a:pt x="261257" y="304800"/>
                </a:cubicBezTo>
                <a:cubicBezTo>
                  <a:pt x="353181" y="338667"/>
                  <a:pt x="551543" y="203200"/>
                  <a:pt x="551543" y="203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398061" y="2772784"/>
            <a:ext cx="319313" cy="202935"/>
          </a:xfrm>
          <a:custGeom>
            <a:avLst/>
            <a:gdLst>
              <a:gd name="connsiteX0" fmla="*/ 0 w 653142"/>
              <a:gd name="connsiteY0" fmla="*/ 611528 h 611528"/>
              <a:gd name="connsiteX1" fmla="*/ 116114 w 653142"/>
              <a:gd name="connsiteY1" fmla="*/ 30957 h 611528"/>
              <a:gd name="connsiteX2" fmla="*/ 653142 w 653142"/>
              <a:gd name="connsiteY2" fmla="*/ 74500 h 61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611528">
                <a:moveTo>
                  <a:pt x="0" y="611528"/>
                </a:moveTo>
                <a:cubicBezTo>
                  <a:pt x="3628" y="365995"/>
                  <a:pt x="7257" y="120462"/>
                  <a:pt x="116114" y="30957"/>
                </a:cubicBezTo>
                <a:cubicBezTo>
                  <a:pt x="224971" y="-58548"/>
                  <a:pt x="653142" y="74500"/>
                  <a:pt x="653142" y="745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472" y="2005797"/>
            <a:ext cx="1092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412" y="4744209"/>
            <a:ext cx="1092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9783" y="3562956"/>
            <a:ext cx="10668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1411" y="2171588"/>
            <a:ext cx="10668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0711" y="1665797"/>
            <a:ext cx="6689722" cy="679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9371" y="3289709"/>
            <a:ext cx="5432401" cy="35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Updating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1" y="1348285"/>
            <a:ext cx="6173373" cy="4793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044" y="1348285"/>
            <a:ext cx="4335028" cy="1673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685" y="4502389"/>
            <a:ext cx="5422900" cy="9652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704114" y="2995781"/>
            <a:ext cx="6330043" cy="5334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Moving distances </a:t>
            </a:r>
            <a:r>
              <a:rPr lang="en-US" sz="28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along two directions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Updating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2" y="1348285"/>
            <a:ext cx="6173373" cy="4793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5" y="4474936"/>
            <a:ext cx="381000" cy="31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178" y="1528535"/>
            <a:ext cx="342900" cy="31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6115" y="1839905"/>
            <a:ext cx="4702710" cy="21434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9143" y="6024447"/>
            <a:ext cx="9187543" cy="46166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It turns out to solve an equation set</a:t>
            </a:r>
          </a:p>
        </p:txBody>
      </p:sp>
    </p:spTree>
    <p:extLst>
      <p:ext uri="{BB962C8B-B14F-4D97-AF65-F5344CB8AC3E}">
        <p14:creationId xmlns:p14="http://schemas.microsoft.com/office/powerpoint/2010/main" val="53973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Initialization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8785" y="1494970"/>
            <a:ext cx="986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Obtaining the hyperbola in which the tag is located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Pinpointing the tag with the angle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2764657"/>
            <a:ext cx="4455886" cy="36916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63772" y="2756002"/>
            <a:ext cx="3976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Arial" charset="0"/>
              <a:buChar char="•"/>
            </a:pPr>
            <a:r>
              <a:rPr lang="en-US" sz="3200" b="0" cap="none" spc="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Channel Hopping</a:t>
            </a:r>
            <a:endParaRPr lang="en-US" sz="32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63772" y="4318077"/>
            <a:ext cx="3976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Arial" charset="0"/>
              <a:buChar char="•"/>
            </a:pPr>
            <a:r>
              <a:rPr lang="en-US" sz="3200" b="0" cap="none" spc="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0070C0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Pattern Matching</a:t>
            </a:r>
            <a:endParaRPr lang="en-US" sz="32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0070C0">
                    <a:alpha val="43000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81585" y="3355314"/>
            <a:ext cx="55330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Calculating the distance difference</a:t>
            </a:r>
            <a:endParaRPr lang="en-US" sz="24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281585" y="4902852"/>
                <a:ext cx="553304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457200" indent="-457200">
                  <a:buFont typeface="Wingdings" charset="2"/>
                  <a:buChar char="Ø"/>
                </a:pPr>
                <a:r>
                  <a:rPr lang="en-US" sz="2400" dirty="0" smtClean="0">
                    <a:ln w="0"/>
                    <a:solidFill>
                      <a:srgbClr val="0070C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Finding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sz="240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sz="24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585" y="4902852"/>
                <a:ext cx="553304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762" t="-10526"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6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Initialization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8785" y="1494970"/>
            <a:ext cx="986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Obtaining the hyperbola in which the tag is located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Pinpointing the tag with the angle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2764657"/>
            <a:ext cx="4455886" cy="36916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71" y="2764657"/>
            <a:ext cx="5115352" cy="988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408" y="3918859"/>
            <a:ext cx="4525092" cy="878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855" y="4963156"/>
            <a:ext cx="6688573" cy="909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855" y="6062561"/>
            <a:ext cx="2087545" cy="5542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415314" y="6033898"/>
            <a:ext cx="595086" cy="64498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10400" y="6321911"/>
            <a:ext cx="522514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32914" y="6121856"/>
            <a:ext cx="2729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Really large number</a:t>
            </a:r>
            <a:endParaRPr lang="en-US" sz="20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581443" y="5123543"/>
            <a:ext cx="655126" cy="74893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9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Initialization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8785" y="1494970"/>
            <a:ext cx="986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Obtaining the hyperbola in which the tag is located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Pinpointing the tag with the angle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2764657"/>
            <a:ext cx="4455886" cy="36916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51" y="2449077"/>
            <a:ext cx="6399341" cy="28341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52572" y="5475669"/>
            <a:ext cx="689428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Rotating the tag to find the </a:t>
            </a:r>
            <a:r>
              <a:rPr lang="en-US" sz="32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phases corresponding to two lowest RSS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Calibration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8785" y="1494970"/>
            <a:ext cx="986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Iteratively updating the location and the orientation causes error accumulation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Finding the calibration interval for the orientation calibration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85" y="3195545"/>
            <a:ext cx="4923065" cy="34207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7060" y="3782544"/>
            <a:ext cx="53647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Calibration Interval: Rotation is the main movement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Searching the angle that satisfies the RSS change best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060" y="5483119"/>
            <a:ext cx="4747985" cy="58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Implementation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29" y="1480457"/>
            <a:ext cx="7274429" cy="379967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85893" y="1480457"/>
            <a:ext cx="7501763" cy="461665"/>
            <a:chOff x="2034120" y="1313308"/>
            <a:chExt cx="7501763" cy="461665"/>
          </a:xfrm>
        </p:grpSpPr>
        <p:sp>
          <p:nvSpPr>
            <p:cNvPr id="7" name="Oval 6"/>
            <p:cNvSpPr/>
            <p:nvPr/>
          </p:nvSpPr>
          <p:spPr>
            <a:xfrm>
              <a:off x="2034120" y="1488835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2272051" y="1313308"/>
              <a:ext cx="72638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Hardware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58332" y="2033112"/>
            <a:ext cx="3413667" cy="369332"/>
            <a:chOff x="1349838" y="2065679"/>
            <a:chExt cx="3413667" cy="369332"/>
          </a:xfrm>
        </p:grpSpPr>
        <p:sp>
          <p:nvSpPr>
            <p:cNvPr id="10" name="Rectangle 9"/>
            <p:cNvSpPr/>
            <p:nvPr/>
          </p:nvSpPr>
          <p:spPr>
            <a:xfrm>
              <a:off x="1349838" y="2236906"/>
              <a:ext cx="109538" cy="28575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535576" y="2065679"/>
              <a:ext cx="322792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dirty="0" err="1">
                  <a:latin typeface="Arial" pitchFamily="34" charset="0"/>
                  <a:cs typeface="Arial" pitchFamily="34" charset="0"/>
                </a:rPr>
                <a:t>Impinj</a:t>
              </a:r>
              <a:r>
                <a:rPr lang="en-US" altLang="zh-CN" dirty="0">
                  <a:latin typeface="Arial" pitchFamily="34" charset="0"/>
                  <a:cs typeface="Arial" pitchFamily="34" charset="0"/>
                </a:rPr>
                <a:t> R420 RFID reader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58332" y="2474239"/>
            <a:ext cx="3629598" cy="369332"/>
            <a:chOff x="1349838" y="2065679"/>
            <a:chExt cx="3629598" cy="369332"/>
          </a:xfrm>
        </p:grpSpPr>
        <p:sp>
          <p:nvSpPr>
            <p:cNvPr id="13" name="Rectangle 12"/>
            <p:cNvSpPr/>
            <p:nvPr/>
          </p:nvSpPr>
          <p:spPr>
            <a:xfrm>
              <a:off x="1349838" y="2236906"/>
              <a:ext cx="109538" cy="28575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1535576" y="2065679"/>
              <a:ext cx="344386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dirty="0">
                  <a:latin typeface="Arial" pitchFamily="34" charset="0"/>
                  <a:cs typeface="Arial" pitchFamily="34" charset="0"/>
                </a:rPr>
                <a:t>Circular-polarized antenna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58332" y="2887271"/>
            <a:ext cx="3629598" cy="369332"/>
            <a:chOff x="1349838" y="2065679"/>
            <a:chExt cx="3629598" cy="369332"/>
          </a:xfrm>
        </p:grpSpPr>
        <p:sp>
          <p:nvSpPr>
            <p:cNvPr id="16" name="Rectangle 15"/>
            <p:cNvSpPr/>
            <p:nvPr/>
          </p:nvSpPr>
          <p:spPr>
            <a:xfrm>
              <a:off x="1349838" y="2236906"/>
              <a:ext cx="109538" cy="28575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1535575" y="2065679"/>
              <a:ext cx="34438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dirty="0" smtClean="0">
                  <a:latin typeface="Arial" pitchFamily="34" charset="0"/>
                  <a:cs typeface="Arial" pitchFamily="34" charset="0"/>
                </a:rPr>
                <a:t>COTS RFID Tags</a:t>
              </a:r>
              <a:endParaRPr lang="en-US" altLang="zh-CN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8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65843" y="3788720"/>
            <a:ext cx="12192000" cy="16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1736" y="4091408"/>
            <a:ext cx="7501763" cy="461665"/>
            <a:chOff x="2034120" y="1313308"/>
            <a:chExt cx="7501763" cy="461665"/>
          </a:xfrm>
        </p:grpSpPr>
        <p:sp>
          <p:nvSpPr>
            <p:cNvPr id="20" name="Oval 19"/>
            <p:cNvSpPr/>
            <p:nvPr/>
          </p:nvSpPr>
          <p:spPr>
            <a:xfrm>
              <a:off x="2034120" y="1488835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2272051" y="1313308"/>
              <a:ext cx="72638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smtClean="0">
                  <a:latin typeface="Arial" pitchFamily="34" charset="0"/>
                  <a:cs typeface="Arial" pitchFamily="34" charset="0"/>
                </a:rPr>
                <a:t>Tagoram</a:t>
              </a:r>
              <a:endParaRPr lang="en-US" altLang="zh-CN" sz="2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851736" y="5232286"/>
            <a:ext cx="92075" cy="92075"/>
          </a:xfrm>
          <a:prstGeom prst="ellipse">
            <a:avLst/>
          </a:prstGeom>
          <a:solidFill>
            <a:srgbClr val="0033CC"/>
          </a:solidFill>
          <a:ln>
            <a:solidFill>
              <a:srgbClr val="0033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1089667" y="5056759"/>
            <a:ext cx="72638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 err="1" smtClean="0">
                <a:latin typeface="Arial" pitchFamily="34" charset="0"/>
                <a:cs typeface="Arial" pitchFamily="34" charset="0"/>
              </a:rPr>
              <a:t>BackPos</a:t>
            </a:r>
            <a:endParaRPr lang="en-US" altLang="zh-CN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Evaluation (without rotation)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9" y="1215699"/>
            <a:ext cx="10977938" cy="2433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9" y="3793631"/>
            <a:ext cx="11161485" cy="25207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15887" y="3685796"/>
            <a:ext cx="8140862" cy="3994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Location error on the linear rail</a:t>
            </a:r>
            <a:endParaRPr lang="en-US" altLang="zh-CN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25569" y="6378349"/>
            <a:ext cx="8140862" cy="3994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Location error on circular rail</a:t>
            </a:r>
            <a:endParaRPr lang="en-US" altLang="zh-CN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03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Background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15" y="1348285"/>
            <a:ext cx="7859486" cy="427300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5843" y="1712687"/>
            <a:ext cx="2256442" cy="11788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Medicine bottle production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line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843" y="3955144"/>
            <a:ext cx="2256442" cy="11788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Soda production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line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753601" y="1712687"/>
            <a:ext cx="2256442" cy="11788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smtClean="0">
                <a:latin typeface="Arial" charset="0"/>
                <a:ea typeface="Arial" charset="0"/>
                <a:cs typeface="Arial" charset="0"/>
              </a:rPr>
              <a:t>Spray painting</a:t>
            </a:r>
            <a:endParaRPr lang="en-US" sz="2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753601" y="3955144"/>
            <a:ext cx="2256442" cy="11788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Machining</a:t>
            </a:r>
            <a:endParaRPr lang="en-US" sz="2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61143" y="6039474"/>
            <a:ext cx="9753600" cy="5334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Both the location and the orientation are important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67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Evaluation (with rotation)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10" y="3032706"/>
            <a:ext cx="5468359" cy="2509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71" y="1198897"/>
            <a:ext cx="10921238" cy="2465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71" y="3756044"/>
            <a:ext cx="11030858" cy="25625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17549" y="3633726"/>
            <a:ext cx="8140862" cy="3994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Location error on the straight rail</a:t>
            </a:r>
            <a:endParaRPr lang="en-US" altLang="zh-CN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7549" y="6382121"/>
            <a:ext cx="8140862" cy="3994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Location error on the S-shape rail</a:t>
            </a:r>
            <a:endParaRPr lang="en-US" altLang="zh-CN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348285"/>
            <a:ext cx="11658600" cy="36957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3592" y="5212880"/>
            <a:ext cx="4180051" cy="4191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Orientation error without rotation</a:t>
            </a:r>
            <a:endParaRPr lang="en-US" altLang="zh-CN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2964" y="5212880"/>
            <a:ext cx="4180051" cy="4191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Arial" pitchFamily="34" charset="0"/>
                <a:cs typeface="Arial" pitchFamily="34" charset="0"/>
              </a:rPr>
              <a:t>Orientation error with rotation</a:t>
            </a:r>
            <a:endParaRPr lang="en-US" altLang="zh-CN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7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15256" y="1901372"/>
            <a:ext cx="111614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We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propose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OmniTrack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an orientation-aware RFID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tracking approach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that is applicable to COTS RFID systems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Unlike the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existing phase-based proposals,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OmniTrack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employs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an orientation-aware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phase model for target tracking and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efficiently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deals with various orientation-dependent problems.</a:t>
            </a:r>
          </a:p>
        </p:txBody>
      </p:sp>
    </p:spTree>
    <p:extLst>
      <p:ext uri="{BB962C8B-B14F-4D97-AF65-F5344CB8AC3E}">
        <p14:creationId xmlns:p14="http://schemas.microsoft.com/office/powerpoint/2010/main" val="15090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29B7959-B34B-4A3F-B19F-16909874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49" y="2545964"/>
            <a:ext cx="7886700" cy="1417196"/>
          </a:xfrm>
        </p:spPr>
        <p:txBody>
          <a:bodyPr/>
          <a:lstStyle/>
          <a:p>
            <a:r>
              <a:rPr lang="en-US" altLang="zh-CN" dirty="0"/>
              <a:t>Thanks!</a:t>
            </a:r>
            <a:br>
              <a:rPr lang="en-US" altLang="zh-CN" dirty="0"/>
            </a:br>
            <a:r>
              <a:rPr lang="en-US" altLang="zh-CN" dirty="0"/>
              <a:t>Q &amp; 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D91A53A-9D36-41E4-8BCE-2C7C80A3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52FB-B220-4ED9-9917-2FA0A64311D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0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Background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161140" y="5865564"/>
            <a:ext cx="9753600" cy="5334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 orientation can affect the measured </a:t>
            </a:r>
            <a:r>
              <a:rPr lang="en-US" altLang="zh-CN" sz="28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phase value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6057" y="1727200"/>
            <a:ext cx="950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RFID systems are suitable in tracking the moving targets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414" y="2522703"/>
            <a:ext cx="9506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Existing RFID tracking systems can exploit the phase values to achieve high accuracy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6414" y="3571701"/>
            <a:ext cx="9506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These works don’t explicitly deal with the orientation change of the target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709" y="2000623"/>
            <a:ext cx="1578063" cy="846894"/>
          </a:xfrm>
          <a:prstGeom prst="rect">
            <a:avLst/>
          </a:prstGeom>
        </p:spPr>
      </p:pic>
      <p:pic>
        <p:nvPicPr>
          <p:cNvPr id="14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321" y="3261906"/>
            <a:ext cx="2164841" cy="7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Observation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85" y="1679397"/>
            <a:ext cx="6291415" cy="2379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255" y="4390378"/>
            <a:ext cx="3454400" cy="13589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3200" y="5749278"/>
            <a:ext cx="11654971" cy="9089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Existing works can cause large errors in the scenarios with orientation change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1" y="1348285"/>
            <a:ext cx="4174671" cy="30420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47655" y="4563620"/>
            <a:ext cx="4470402" cy="8880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Orientation-oblivious phase model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48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Observation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1" y="1263837"/>
            <a:ext cx="4174671" cy="3042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85" y="1480519"/>
            <a:ext cx="4633685" cy="26087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301" y="4607059"/>
            <a:ext cx="1166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Observation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measured phase will change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linearly with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 angle between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the polarized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direction of the tag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and the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antenna-to-tag direction.</a:t>
            </a:r>
          </a:p>
        </p:txBody>
      </p:sp>
    </p:spTree>
    <p:extLst>
      <p:ext uri="{BB962C8B-B14F-4D97-AF65-F5344CB8AC3E}">
        <p14:creationId xmlns:p14="http://schemas.microsoft.com/office/powerpoint/2010/main" val="115335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Observation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1" y="1263837"/>
            <a:ext cx="4174671" cy="3042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85" y="1480519"/>
            <a:ext cx="4633685" cy="26087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1" y="4563620"/>
            <a:ext cx="5388794" cy="15179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1041" y="4878570"/>
            <a:ext cx="4470402" cy="8880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Orientation-aware</a:t>
            </a: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phase model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4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Design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" y="1589280"/>
            <a:ext cx="6386551" cy="5029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2053" y="1857828"/>
            <a:ext cx="5318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Initialization: Providing the initial location and orientation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12052" y="4534720"/>
            <a:ext cx="5318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Calibration: Dealing with the error accumulation 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2052" y="2980830"/>
            <a:ext cx="5318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Updating: Iteratively updating the tag’s location and orientation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862" y="2980830"/>
            <a:ext cx="1545110" cy="234229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62630" y="2980830"/>
            <a:ext cx="2002970" cy="234229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25258" y="2980830"/>
            <a:ext cx="1545110" cy="234229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6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Updating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980245" y="2122484"/>
            <a:ext cx="232229" cy="1132114"/>
          </a:xfrm>
          <a:prstGeom prst="roundRect">
            <a:avLst/>
          </a:prstGeom>
          <a:ln w="635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80244" y="4597226"/>
            <a:ext cx="232229" cy="1132114"/>
          </a:xfrm>
          <a:prstGeom prst="roundRect">
            <a:avLst/>
          </a:prstGeom>
          <a:ln w="635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6" idx="1"/>
          </p:cNvCxnSpPr>
          <p:nvPr/>
        </p:nvCxnSpPr>
        <p:spPr>
          <a:xfrm flipH="1">
            <a:off x="602874" y="2688541"/>
            <a:ext cx="377371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02873" y="5286598"/>
            <a:ext cx="377371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91558" y="2688541"/>
            <a:ext cx="0" cy="25908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93" y="1997442"/>
            <a:ext cx="495300" cy="419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93" y="5310240"/>
            <a:ext cx="495300" cy="419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108299">
            <a:off x="3072908" y="3382066"/>
            <a:ext cx="2013857" cy="966261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6" idx="3"/>
          </p:cNvCxnSpPr>
          <p:nvPr/>
        </p:nvCxnSpPr>
        <p:spPr>
          <a:xfrm>
            <a:off x="1212474" y="2688541"/>
            <a:ext cx="2670629" cy="1099353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212474" y="3835433"/>
            <a:ext cx="2670629" cy="1460185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3636521" y="3499820"/>
            <a:ext cx="319313" cy="202935"/>
          </a:xfrm>
          <a:custGeom>
            <a:avLst/>
            <a:gdLst>
              <a:gd name="connsiteX0" fmla="*/ 0 w 653142"/>
              <a:gd name="connsiteY0" fmla="*/ 611528 h 611528"/>
              <a:gd name="connsiteX1" fmla="*/ 116114 w 653142"/>
              <a:gd name="connsiteY1" fmla="*/ 30957 h 611528"/>
              <a:gd name="connsiteX2" fmla="*/ 653142 w 653142"/>
              <a:gd name="connsiteY2" fmla="*/ 74500 h 61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611528">
                <a:moveTo>
                  <a:pt x="0" y="611528"/>
                </a:moveTo>
                <a:cubicBezTo>
                  <a:pt x="3628" y="365995"/>
                  <a:pt x="7257" y="120462"/>
                  <a:pt x="116114" y="30957"/>
                </a:cubicBezTo>
                <a:cubicBezTo>
                  <a:pt x="224971" y="-58548"/>
                  <a:pt x="653142" y="74500"/>
                  <a:pt x="653142" y="745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592817" y="4002009"/>
            <a:ext cx="290286" cy="121549"/>
          </a:xfrm>
          <a:custGeom>
            <a:avLst/>
            <a:gdLst>
              <a:gd name="connsiteX0" fmla="*/ 0 w 551543"/>
              <a:gd name="connsiteY0" fmla="*/ 0 h 310235"/>
              <a:gd name="connsiteX1" fmla="*/ 261257 w 551543"/>
              <a:gd name="connsiteY1" fmla="*/ 304800 h 310235"/>
              <a:gd name="connsiteX2" fmla="*/ 551543 w 551543"/>
              <a:gd name="connsiteY2" fmla="*/ 203200 h 3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543" h="310235">
                <a:moveTo>
                  <a:pt x="0" y="0"/>
                </a:moveTo>
                <a:cubicBezTo>
                  <a:pt x="84666" y="135466"/>
                  <a:pt x="169333" y="270933"/>
                  <a:pt x="261257" y="304800"/>
                </a:cubicBezTo>
                <a:cubicBezTo>
                  <a:pt x="353181" y="338667"/>
                  <a:pt x="551543" y="203200"/>
                  <a:pt x="551543" y="203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409" y="2637269"/>
            <a:ext cx="622300" cy="457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4409" y="4934683"/>
            <a:ext cx="622300" cy="457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" y="3686528"/>
            <a:ext cx="609600" cy="3302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6516" y="2750962"/>
            <a:ext cx="609600" cy="4572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3503" y="4492468"/>
            <a:ext cx="609600" cy="457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6167" y="1670073"/>
            <a:ext cx="6068571" cy="65654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5539" y="4735341"/>
            <a:ext cx="6068571" cy="656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781995" y="3238217"/>
                <a:ext cx="5341257" cy="5334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Antenna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995" y="3238217"/>
                <a:ext cx="5341257" cy="533459"/>
              </a:xfrm>
              <a:prstGeom prst="rect">
                <a:avLst/>
              </a:prstGeom>
              <a:blipFill rotWithShape="0">
                <a:blip r:embed="rId13"/>
                <a:stretch>
                  <a:fillRect t="-8889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816167" y="6265780"/>
                <a:ext cx="5341257" cy="5334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Antenna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167" y="6265780"/>
                <a:ext cx="5341257" cy="533459"/>
              </a:xfrm>
              <a:prstGeom prst="rect">
                <a:avLst/>
              </a:prstGeom>
              <a:blipFill rotWithShape="0">
                <a:blip r:embed="rId14"/>
                <a:stretch>
                  <a:fillRect t="-8989" b="-29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3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3" y="292911"/>
            <a:ext cx="10515600" cy="7159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Updating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="" xmlns:a16="http://schemas.microsoft.com/office/drawing/2014/main" id="{C8B9C148-064F-4888-9621-9F3AC1871ECB}"/>
              </a:ext>
            </a:extLst>
          </p:cNvPr>
          <p:cNvCxnSpPr/>
          <p:nvPr/>
        </p:nvCxnSpPr>
        <p:spPr>
          <a:xfrm flipV="1">
            <a:off x="0" y="1177769"/>
            <a:ext cx="12192000" cy="162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017813" y="1974939"/>
            <a:ext cx="232229" cy="1132114"/>
          </a:xfrm>
          <a:prstGeom prst="roundRect">
            <a:avLst/>
          </a:prstGeom>
          <a:ln w="635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017813" y="4565739"/>
            <a:ext cx="232229" cy="1132114"/>
          </a:xfrm>
          <a:prstGeom prst="roundRect">
            <a:avLst/>
          </a:prstGeom>
          <a:ln w="635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6" idx="1"/>
          </p:cNvCxnSpPr>
          <p:nvPr/>
        </p:nvCxnSpPr>
        <p:spPr>
          <a:xfrm flipH="1">
            <a:off x="640442" y="2540996"/>
            <a:ext cx="377371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40441" y="5139053"/>
            <a:ext cx="377371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29126" y="2540996"/>
            <a:ext cx="0" cy="25908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26" y="1717929"/>
            <a:ext cx="495300" cy="419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26" y="5369467"/>
            <a:ext cx="495300" cy="419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108299">
            <a:off x="3088062" y="3219536"/>
            <a:ext cx="2013857" cy="96626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26" y="3602924"/>
            <a:ext cx="609600" cy="330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658" y="1570316"/>
            <a:ext cx="6311252" cy="6827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53065">
            <a:off x="4002589" y="2545924"/>
            <a:ext cx="2013857" cy="966261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6" idx="3"/>
          </p:cNvCxnSpPr>
          <p:nvPr/>
        </p:nvCxnSpPr>
        <p:spPr>
          <a:xfrm>
            <a:off x="1250042" y="2540996"/>
            <a:ext cx="3628868" cy="488058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250042" y="3029054"/>
            <a:ext cx="3628868" cy="2119020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4703771" y="3161748"/>
            <a:ext cx="290286" cy="121549"/>
          </a:xfrm>
          <a:custGeom>
            <a:avLst/>
            <a:gdLst>
              <a:gd name="connsiteX0" fmla="*/ 0 w 551543"/>
              <a:gd name="connsiteY0" fmla="*/ 0 h 310235"/>
              <a:gd name="connsiteX1" fmla="*/ 261257 w 551543"/>
              <a:gd name="connsiteY1" fmla="*/ 304800 h 310235"/>
              <a:gd name="connsiteX2" fmla="*/ 551543 w 551543"/>
              <a:gd name="connsiteY2" fmla="*/ 203200 h 3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543" h="310235">
                <a:moveTo>
                  <a:pt x="0" y="0"/>
                </a:moveTo>
                <a:cubicBezTo>
                  <a:pt x="84666" y="135466"/>
                  <a:pt x="169333" y="270933"/>
                  <a:pt x="261257" y="304800"/>
                </a:cubicBezTo>
                <a:cubicBezTo>
                  <a:pt x="353181" y="338667"/>
                  <a:pt x="551543" y="203200"/>
                  <a:pt x="551543" y="203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398061" y="2772784"/>
            <a:ext cx="319313" cy="202935"/>
          </a:xfrm>
          <a:custGeom>
            <a:avLst/>
            <a:gdLst>
              <a:gd name="connsiteX0" fmla="*/ 0 w 653142"/>
              <a:gd name="connsiteY0" fmla="*/ 611528 h 611528"/>
              <a:gd name="connsiteX1" fmla="*/ 116114 w 653142"/>
              <a:gd name="connsiteY1" fmla="*/ 30957 h 611528"/>
              <a:gd name="connsiteX2" fmla="*/ 653142 w 653142"/>
              <a:gd name="connsiteY2" fmla="*/ 74500 h 61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611528">
                <a:moveTo>
                  <a:pt x="0" y="611528"/>
                </a:moveTo>
                <a:cubicBezTo>
                  <a:pt x="3628" y="365995"/>
                  <a:pt x="7257" y="120462"/>
                  <a:pt x="116114" y="30957"/>
                </a:cubicBezTo>
                <a:cubicBezTo>
                  <a:pt x="224971" y="-58548"/>
                  <a:pt x="653142" y="74500"/>
                  <a:pt x="653142" y="745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2472" y="2005797"/>
            <a:ext cx="1092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2412" y="4744209"/>
            <a:ext cx="1092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9783" y="3562956"/>
            <a:ext cx="10668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1411" y="2171588"/>
            <a:ext cx="1066800" cy="457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6508" y="4787138"/>
            <a:ext cx="6068571" cy="6565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3574" y="5469875"/>
            <a:ext cx="6834438" cy="6859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2531" y="2339947"/>
            <a:ext cx="6816527" cy="689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781995" y="3238217"/>
                <a:ext cx="5341257" cy="5334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Antenna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995" y="3238217"/>
                <a:ext cx="5341257" cy="533459"/>
              </a:xfrm>
              <a:prstGeom prst="rect">
                <a:avLst/>
              </a:prstGeom>
              <a:blipFill rotWithShape="0">
                <a:blip r:embed="rId15"/>
                <a:stretch>
                  <a:fillRect t="-8889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816167" y="6265780"/>
                <a:ext cx="5341257" cy="5334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Antenna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167" y="6265780"/>
                <a:ext cx="5341257" cy="533459"/>
              </a:xfrm>
              <a:prstGeom prst="rect">
                <a:avLst/>
              </a:prstGeom>
              <a:blipFill rotWithShape="0">
                <a:blip r:embed="rId16"/>
                <a:stretch>
                  <a:fillRect t="-8989" b="-29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3960</TotalTime>
  <Words>442</Words>
  <Application>Microsoft Macintosh PowerPoint</Application>
  <PresentationFormat>Widescreen</PresentationFormat>
  <Paragraphs>106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Cambria Math</vt:lpstr>
      <vt:lpstr>Wingdings</vt:lpstr>
      <vt:lpstr>宋体</vt:lpstr>
      <vt:lpstr>Office Theme</vt:lpstr>
      <vt:lpstr>OmniTrack: Orientation-aware RFID Tracking with Centimeter-level Accuracy</vt:lpstr>
      <vt:lpstr>Background</vt:lpstr>
      <vt:lpstr>Background</vt:lpstr>
      <vt:lpstr>Observation</vt:lpstr>
      <vt:lpstr>Observation</vt:lpstr>
      <vt:lpstr>Observation</vt:lpstr>
      <vt:lpstr>Design</vt:lpstr>
      <vt:lpstr>Updating</vt:lpstr>
      <vt:lpstr>Updating</vt:lpstr>
      <vt:lpstr>Updating</vt:lpstr>
      <vt:lpstr>Updating</vt:lpstr>
      <vt:lpstr>Updating</vt:lpstr>
      <vt:lpstr>Updating</vt:lpstr>
      <vt:lpstr>Initialization</vt:lpstr>
      <vt:lpstr>Initialization</vt:lpstr>
      <vt:lpstr>Initialization</vt:lpstr>
      <vt:lpstr>Calibration</vt:lpstr>
      <vt:lpstr>Implementation</vt:lpstr>
      <vt:lpstr>Evaluation (without rotation)</vt:lpstr>
      <vt:lpstr>Evaluation (with rotation)</vt:lpstr>
      <vt:lpstr>Evaluation</vt:lpstr>
      <vt:lpstr>Conclusion</vt:lpstr>
      <vt:lpstr>Thanks! 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OmniTrack: Orientation-aware RFID Tracking with Centimeter-level Accuracy</dc:title>
  <dc:creator>Chengkun Jiang</dc:creator>
  <cp:lastModifiedBy>Jiang Chengkun</cp:lastModifiedBy>
  <cp:revision>83</cp:revision>
  <dcterms:created xsi:type="dcterms:W3CDTF">2018-04-09T13:40:45Z</dcterms:created>
  <dcterms:modified xsi:type="dcterms:W3CDTF">2018-04-23T08:19:23Z</dcterms:modified>
</cp:coreProperties>
</file>